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4"/>
  </p:notes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8" r:id="rId9"/>
    <p:sldId id="269" r:id="rId10"/>
    <p:sldId id="266" r:id="rId11"/>
    <p:sldId id="267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285" autoAdjust="0"/>
  </p:normalViewPr>
  <p:slideViewPr>
    <p:cSldViewPr>
      <p:cViewPr varScale="1">
        <p:scale>
          <a:sx n="62" d="100"/>
          <a:sy n="62" d="100"/>
        </p:scale>
        <p:origin x="-14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65414-B83F-447F-8F40-899D65CBC4F5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B2C4C-23FE-47B8-BB2B-52AA86CC7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10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</a:t>
            </a:r>
            <a:r>
              <a:rPr lang="en-US" baseline="0" dirty="0" smtClean="0"/>
              <a:t> Start with 8 less than the number of feet in a yard.  Square it.  Subtract twice the number of eggs in a dozen.  Take the negative square root.  (-1)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9 more than the number of inches in a pair of inches.  Square it.  Add the number of inches^2 in a half a dozen inches^2.  Subtract half of 14 inches^2.  Write your answer </a:t>
            </a:r>
            <a:r>
              <a:rPr lang="en-US" baseline="0" smtClean="0"/>
              <a:t>in feet^2.  </a:t>
            </a:r>
            <a:r>
              <a:rPr lang="en-US" baseline="0" dirty="0" smtClean="0"/>
              <a:t>(5/6 feet^2)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B2C4C-23FE-47B8-BB2B-52AA86CC76A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60C9-35CF-4CDD-B2C1-8BD444D050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020D68-9722-4CF1-8214-4159B45B5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58F232-0C6E-4C57-AA6E-730B57D19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B63978-BDB2-4ED5-AFC4-A016F4618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8ACD47-37BA-426D-8157-4B8DA36359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6BE27-4015-47C3-9361-01EC635AE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A4E65-2E9B-41E3-9C7A-756304561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AE576-E026-461A-850A-D992E4E12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EF69-F0BF-4188-8A25-9E47563FBA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5FB569-360F-41B6-A848-CB90E5747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E8A32-88D3-4D92-B1FD-0D7B115DAB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A8D23AA-BE22-4734-9C32-1A796D790E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7814" y="27160"/>
            <a:ext cx="7406640" cy="887240"/>
          </a:xfrm>
        </p:spPr>
        <p:txBody>
          <a:bodyPr/>
          <a:lstStyle/>
          <a:p>
            <a:r>
              <a:rPr lang="en-US" sz="3600" dirty="0" smtClean="0"/>
              <a:t>Friday</a:t>
            </a:r>
            <a:r>
              <a:rPr lang="en-US" sz="3600" dirty="0"/>
              <a:t>, November </a:t>
            </a:r>
            <a:r>
              <a:rPr lang="en-US" sz="3600" dirty="0" smtClean="0"/>
              <a:t>9, 2012</a:t>
            </a:r>
            <a:endParaRPr lang="en-US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7814" y="838200"/>
            <a:ext cx="7406640" cy="2431726"/>
          </a:xfrm>
          <a:solidFill>
            <a:schemeClr val="bg1">
              <a:alpha val="75000"/>
            </a:schemeClr>
          </a:solidFill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2800" dirty="0"/>
              <a:t>Agenda: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2800" dirty="0" smtClean="0"/>
              <a:t>TISK; No MM.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2800" dirty="0" smtClean="0"/>
              <a:t> Lesson 5-6: Compare </a:t>
            </a:r>
            <a:r>
              <a:rPr lang="en-US" sz="2800" dirty="0"/>
              <a:t>side lengths and measures using the Hinge Theorem.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2800" dirty="0"/>
              <a:t> </a:t>
            </a:r>
            <a:r>
              <a:rPr lang="en-US" sz="2800" u="sng" dirty="0"/>
              <a:t>Homework</a:t>
            </a:r>
            <a:r>
              <a:rPr lang="en-US" sz="2800" dirty="0"/>
              <a:t>: </a:t>
            </a:r>
            <a:r>
              <a:rPr lang="en-US" sz="2800" dirty="0" smtClean="0"/>
              <a:t>5-6 Worksheet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295400" y="2852180"/>
                <a:ext cx="6248400" cy="23320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imes New Roman" pitchFamily="18" charset="0"/>
                  </a:rPr>
                  <a:t>TISK Problems</a:t>
                </a:r>
              </a:p>
              <a:p>
                <a:pPr marL="342900" indent="-342900">
                  <a:spcBef>
                    <a:spcPct val="50000"/>
                  </a:spcBef>
                  <a:buFontTx/>
                  <a:buAutoNum type="arabicParenR"/>
                </a:pPr>
                <a:r>
                  <a:rPr lang="en-US" sz="2800" dirty="0" smtClean="0">
                    <a:latin typeface="Times New Roman" pitchFamily="18" charset="0"/>
                  </a:rPr>
                  <a:t>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90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21</m:t>
                            </m:r>
                          </m:e>
                        </m:rad>
                      </m:den>
                    </m:f>
                  </m:oMath>
                </a14:m>
                <a:endParaRPr lang="en-US" sz="2800" dirty="0" smtClean="0">
                  <a:latin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  <a:buFontTx/>
                  <a:buAutoNum type="arabicParenR"/>
                </a:pPr>
                <a:r>
                  <a:rPr lang="en-US" sz="2800" dirty="0">
                    <a:latin typeface="Times New Roman" pitchFamily="18" charset="0"/>
                  </a:rPr>
                  <a:t>Simplify: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latin typeface="Cambria Math"/>
                          </a:rPr>
                          <m:t>1352</m:t>
                        </m:r>
                      </m:e>
                    </m:rad>
                  </m:oMath>
                </a14:m>
                <a:endParaRPr lang="en-US" sz="2800" dirty="0">
                  <a:latin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  <a:buFontTx/>
                  <a:buAutoNum type="arabicParenR"/>
                </a:pPr>
                <a:endParaRPr lang="en-US" sz="2800" dirty="0">
                  <a:latin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</a:pPr>
                <a:endParaRPr lang="en-US" sz="2800" dirty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2852180"/>
                <a:ext cx="6248400" cy="2332037"/>
              </a:xfrm>
              <a:prstGeom prst="rect">
                <a:avLst/>
              </a:prstGeom>
              <a:blipFill rotWithShape="1">
                <a:blip r:embed="rId2"/>
                <a:stretch>
                  <a:fillRect l="-2049" t="-2618" b="-52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4320"/>
            <a:ext cx="7790688" cy="792480"/>
          </a:xfrm>
        </p:spPr>
        <p:txBody>
          <a:bodyPr/>
          <a:lstStyle/>
          <a:p>
            <a:r>
              <a:rPr lang="en-US" sz="2800" dirty="0"/>
              <a:t>Examples.  Complete each statement with &lt;, &gt;, or =.</a:t>
            </a: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 rot="5400000">
            <a:off x="1428750" y="1795463"/>
            <a:ext cx="1676400" cy="8001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 rot="5400000">
            <a:off x="2724150" y="1871663"/>
            <a:ext cx="1676400" cy="8001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H="1">
            <a:off x="2133600" y="162401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 flipH="1">
            <a:off x="2209800" y="170021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3390900" y="166211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3467100" y="173831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09800" y="253841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3467100" y="265271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409700" y="1852613"/>
            <a:ext cx="571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27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2705100" y="2043113"/>
            <a:ext cx="571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26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2324100" y="2043113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3619500" y="2057401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3569" name="AutoShape 17"/>
          <p:cNvSpPr>
            <a:spLocks noChangeArrowheads="1"/>
          </p:cNvSpPr>
          <p:nvPr/>
        </p:nvSpPr>
        <p:spPr bwMode="auto">
          <a:xfrm>
            <a:off x="5524500" y="2043113"/>
            <a:ext cx="1447800" cy="762000"/>
          </a:xfrm>
          <a:prstGeom prst="triangle">
            <a:avLst>
              <a:gd name="adj" fmla="val 2554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AutoShape 18"/>
          <p:cNvSpPr>
            <a:spLocks noChangeArrowheads="1"/>
          </p:cNvSpPr>
          <p:nvPr/>
        </p:nvSpPr>
        <p:spPr bwMode="auto">
          <a:xfrm>
            <a:off x="6972300" y="1585913"/>
            <a:ext cx="1447800" cy="762000"/>
          </a:xfrm>
          <a:prstGeom prst="triangle">
            <a:avLst>
              <a:gd name="adj" fmla="val 2554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5372100" y="2728913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5753100" y="1738313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6819900" y="2728913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7200900" y="1281113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6667500" y="2119313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8343900" y="2119313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7658100" y="2043113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47º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6286500" y="2500313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46º</a:t>
            </a:r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 flipH="1">
            <a:off x="7734300" y="181451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 flipH="1">
            <a:off x="6286500" y="227171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5981700" y="27289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057900" y="27289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429500" y="22717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505700" y="22717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6" name="AutoShape 34"/>
          <p:cNvSpPr>
            <a:spLocks noChangeArrowheads="1"/>
          </p:cNvSpPr>
          <p:nvPr/>
        </p:nvSpPr>
        <p:spPr bwMode="auto">
          <a:xfrm flipH="1">
            <a:off x="1371600" y="4267200"/>
            <a:ext cx="2057400" cy="1524000"/>
          </a:xfrm>
          <a:prstGeom prst="parallelogram">
            <a:avLst>
              <a:gd name="adj" fmla="val 3375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1371600" y="4267200"/>
            <a:ext cx="2057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066800" y="4038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1524000" y="55768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2819400" y="4038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3352800" y="5638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1600200" y="4191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38º</a:t>
            </a:r>
          </a:p>
        </p:txBody>
      </p:sp>
      <p:sp>
        <p:nvSpPr>
          <p:cNvPr id="23593" name="Text Box 41"/>
          <p:cNvSpPr txBox="1">
            <a:spLocks noChangeArrowheads="1"/>
          </p:cNvSpPr>
          <p:nvPr/>
        </p:nvSpPr>
        <p:spPr bwMode="auto">
          <a:xfrm>
            <a:off x="2743200" y="5486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37º</a:t>
            </a:r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438400" y="571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>
            <a:off x="21336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98" name="AutoShape 46"/>
          <p:cNvSpPr>
            <a:spLocks noChangeArrowheads="1"/>
          </p:cNvSpPr>
          <p:nvPr/>
        </p:nvSpPr>
        <p:spPr bwMode="auto">
          <a:xfrm>
            <a:off x="5181600" y="4191000"/>
            <a:ext cx="3581400" cy="1447800"/>
          </a:xfrm>
          <a:prstGeom prst="triangle">
            <a:avLst>
              <a:gd name="adj" fmla="val 5084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1" name="Line 49"/>
          <p:cNvSpPr>
            <a:spLocks noChangeShapeType="1"/>
          </p:cNvSpPr>
          <p:nvPr/>
        </p:nvSpPr>
        <p:spPr bwMode="auto">
          <a:xfrm>
            <a:off x="6019800" y="4800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2" name="Line 50"/>
          <p:cNvSpPr>
            <a:spLocks noChangeShapeType="1"/>
          </p:cNvSpPr>
          <p:nvPr/>
        </p:nvSpPr>
        <p:spPr bwMode="auto">
          <a:xfrm flipH="1">
            <a:off x="7848600" y="4800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3" name="Text Box 51"/>
          <p:cNvSpPr txBox="1">
            <a:spLocks noChangeArrowheads="1"/>
          </p:cNvSpPr>
          <p:nvPr/>
        </p:nvSpPr>
        <p:spPr bwMode="auto">
          <a:xfrm>
            <a:off x="4800600" y="5486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6858000" y="3886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23605" name="Text Box 53"/>
          <p:cNvSpPr txBox="1">
            <a:spLocks noChangeArrowheads="1"/>
          </p:cNvSpPr>
          <p:nvPr/>
        </p:nvSpPr>
        <p:spPr bwMode="auto">
          <a:xfrm>
            <a:off x="8763000" y="5486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66800" y="3109913"/>
                <a:ext cx="3733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latin typeface="Cambria Math"/>
                        </a:rPr>
                        <m:t>∠1            </m:t>
                      </m:r>
                      <m:r>
                        <a:rPr lang="en-US" sz="3200" b="0" i="1" smtClean="0"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latin typeface="Cambria Math"/>
                        </a:rPr>
                        <m:t>∠2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109913"/>
                <a:ext cx="37338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2438400" y="3581400"/>
            <a:ext cx="10287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067300" y="3098502"/>
                <a:ext cx="3733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𝐾𝐿</m:t>
                      </m:r>
                      <m:r>
                        <a:rPr lang="en-US" sz="3200" b="0" i="1" smtClean="0">
                          <a:latin typeface="Cambria Math"/>
                        </a:rPr>
                        <m:t>            </m:t>
                      </m:r>
                      <m:r>
                        <a:rPr lang="en-US" sz="3200" b="0" i="1" smtClean="0">
                          <a:latin typeface="Cambria Math"/>
                        </a:rPr>
                        <m:t>𝑁𝑄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300" y="3098502"/>
                <a:ext cx="3733800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Straight Connector 54"/>
          <p:cNvCxnSpPr/>
          <p:nvPr/>
        </p:nvCxnSpPr>
        <p:spPr>
          <a:xfrm>
            <a:off x="6438900" y="3569989"/>
            <a:ext cx="10287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952500" y="6039434"/>
                <a:ext cx="3733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𝐷𝐶</m:t>
                      </m:r>
                      <m:r>
                        <a:rPr lang="en-US" sz="3200" b="0" i="1" smtClean="0">
                          <a:latin typeface="Cambria Math"/>
                        </a:rPr>
                        <m:t>            </m:t>
                      </m:r>
                      <m:r>
                        <a:rPr lang="en-US" sz="3200" b="0" i="1" smtClean="0">
                          <a:latin typeface="Cambria Math"/>
                        </a:rPr>
                        <m:t>𝐹𝐸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0" y="6039434"/>
                <a:ext cx="373380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Straight Connector 56"/>
          <p:cNvCxnSpPr/>
          <p:nvPr/>
        </p:nvCxnSpPr>
        <p:spPr>
          <a:xfrm>
            <a:off x="2324100" y="6510921"/>
            <a:ext cx="10287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086350" y="5853113"/>
                <a:ext cx="3733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latin typeface="Cambria Math"/>
                        </a:rPr>
                        <m:t>∠</m:t>
                      </m:r>
                      <m:r>
                        <a:rPr lang="en-US" sz="3200" b="0" i="1" smtClean="0">
                          <a:latin typeface="Cambria Math"/>
                        </a:rPr>
                        <m:t>𝐴</m:t>
                      </m:r>
                      <m:r>
                        <a:rPr lang="en-US" sz="3200" b="0" i="1" smtClean="0">
                          <a:latin typeface="Cambria Math"/>
                        </a:rPr>
                        <m:t>            </m:t>
                      </m:r>
                      <m:r>
                        <a:rPr lang="en-US" sz="3200" b="0" i="1" smtClean="0"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latin typeface="Cambria Math"/>
                        </a:rPr>
                        <m:t>∠</m:t>
                      </m:r>
                      <m:r>
                        <a:rPr lang="en-US" sz="3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6350" y="5853113"/>
                <a:ext cx="3733800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/>
          <p:cNvCxnSpPr/>
          <p:nvPr/>
        </p:nvCxnSpPr>
        <p:spPr>
          <a:xfrm>
            <a:off x="6457950" y="6324600"/>
            <a:ext cx="10287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2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23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23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23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7" grpId="0" animBg="1"/>
      <p:bldP spid="23558" grpId="0" animBg="1"/>
      <p:bldP spid="23559" grpId="0" animBg="1"/>
      <p:bldP spid="23560" grpId="0" animBg="1"/>
      <p:bldP spid="23561" grpId="0" animBg="1"/>
      <p:bldP spid="23562" grpId="0" animBg="1"/>
      <p:bldP spid="23563" grpId="0" animBg="1"/>
      <p:bldP spid="23564" grpId="0"/>
      <p:bldP spid="23565" grpId="0"/>
      <p:bldP spid="23566" grpId="0"/>
      <p:bldP spid="23567" grpId="0"/>
      <p:bldP spid="23569" grpId="0" animBg="1"/>
      <p:bldP spid="23570" grpId="0" animBg="1"/>
      <p:bldP spid="23571" grpId="0"/>
      <p:bldP spid="23572" grpId="0"/>
      <p:bldP spid="23573" grpId="0"/>
      <p:bldP spid="23574" grpId="0"/>
      <p:bldP spid="23575" grpId="0"/>
      <p:bldP spid="23576" grpId="0"/>
      <p:bldP spid="23577" grpId="0"/>
      <p:bldP spid="23578" grpId="0"/>
      <p:bldP spid="23579" grpId="0" animBg="1"/>
      <p:bldP spid="23580" grpId="0" animBg="1"/>
      <p:bldP spid="23581" grpId="0" animBg="1"/>
      <p:bldP spid="23582" grpId="0" animBg="1"/>
      <p:bldP spid="23583" grpId="0" animBg="1"/>
      <p:bldP spid="23584" grpId="0" animBg="1"/>
      <p:bldP spid="23586" grpId="0" animBg="1"/>
      <p:bldP spid="23587" grpId="0" animBg="1"/>
      <p:bldP spid="23588" grpId="0"/>
      <p:bldP spid="23589" grpId="0"/>
      <p:bldP spid="23590" grpId="0"/>
      <p:bldP spid="23591" grpId="0"/>
      <p:bldP spid="23592" grpId="0"/>
      <p:bldP spid="23593" grpId="0"/>
      <p:bldP spid="23594" grpId="0" animBg="1"/>
      <p:bldP spid="23596" grpId="0" animBg="1"/>
      <p:bldP spid="23598" grpId="0" animBg="1"/>
      <p:bldP spid="23601" grpId="0" animBg="1"/>
      <p:bldP spid="23602" grpId="0" animBg="1"/>
      <p:bldP spid="23603" grpId="0"/>
      <p:bldP spid="23604" grpId="0"/>
      <p:bldP spid="23605" grpId="0"/>
      <p:bldP spid="2" grpId="0"/>
      <p:bldP spid="54" grpId="0"/>
      <p:bldP spid="56" grpId="0"/>
      <p:bldP spid="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5602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990600" y="228600"/>
                <a:ext cx="3962400" cy="114300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sz="3200" b="0" dirty="0" smtClean="0">
                    <a:effectLst/>
                  </a:rPr>
                  <a:t>Given: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effectLst/>
                        <a:latin typeface="Cambria Math"/>
                      </a:rPr>
                      <m:t>Δ</m:t>
                    </m:r>
                    <m:r>
                      <a:rPr lang="en-US" sz="3200" b="0" i="1" smtClean="0">
                        <a:effectLst/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3200" b="0" dirty="0">
                    <a:effectLst/>
                  </a:rPr>
                  <a:t/>
                </a:r>
                <a:br>
                  <a:rPr lang="en-US" sz="3200" b="0" dirty="0">
                    <a:effectLst/>
                  </a:rPr>
                </a:br>
                <a:r>
                  <a:rPr lang="en-US" sz="3200" b="0" dirty="0">
                    <a:effectLst/>
                  </a:rPr>
                  <a:t>Prove: </a:t>
                </a:r>
                <a:r>
                  <a:rPr lang="en-US" sz="3200" b="0" i="1" dirty="0">
                    <a:effectLst/>
                  </a:rPr>
                  <a:t>BC</a:t>
                </a:r>
                <a:r>
                  <a:rPr lang="en-US" sz="3200" b="0" dirty="0">
                    <a:effectLst/>
                  </a:rPr>
                  <a:t> &gt; </a:t>
                </a:r>
                <a:r>
                  <a:rPr lang="en-US" sz="3200" b="0" i="1" dirty="0">
                    <a:effectLst/>
                  </a:rPr>
                  <a:t>AC</a:t>
                </a:r>
              </a:p>
            </p:txBody>
          </p:sp>
        </mc:Choice>
        <mc:Fallback xmlns="">
          <p:sp>
            <p:nvSpPr>
              <p:cNvPr id="2560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990600" y="228600"/>
                <a:ext cx="3962400" cy="1143000"/>
              </a:xfrm>
              <a:blipFill rotWithShape="1">
                <a:blip r:embed="rId2"/>
                <a:stretch>
                  <a:fillRect l="-4000" t="-3743" b="-14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525132" y="1828800"/>
            <a:ext cx="7466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BC </a:t>
            </a:r>
            <a:r>
              <a:rPr lang="en-US" sz="2000" dirty="0"/>
              <a:t>= AC is </a:t>
            </a:r>
            <a:r>
              <a:rPr lang="en-US" sz="2000" dirty="0" smtClean="0"/>
              <a:t>false                     BC </a:t>
            </a:r>
            <a:r>
              <a:rPr lang="en-US" sz="2000" dirty="0"/>
              <a:t>&lt; AC is false.</a:t>
            </a:r>
          </a:p>
        </p:txBody>
      </p:sp>
      <p:sp>
        <p:nvSpPr>
          <p:cNvPr id="25665" name="Text Box 65"/>
          <p:cNvSpPr txBox="1">
            <a:spLocks noChangeArrowheads="1"/>
          </p:cNvSpPr>
          <p:nvPr/>
        </p:nvSpPr>
        <p:spPr bwMode="auto">
          <a:xfrm>
            <a:off x="990600" y="1371600"/>
            <a:ext cx="784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What would you have to prove using an indirect proof?</a:t>
            </a:r>
          </a:p>
        </p:txBody>
      </p:sp>
      <p:sp>
        <p:nvSpPr>
          <p:cNvPr id="2" name="Isosceles Triangle 1"/>
          <p:cNvSpPr/>
          <p:nvPr/>
        </p:nvSpPr>
        <p:spPr>
          <a:xfrm>
            <a:off x="4724400" y="152400"/>
            <a:ext cx="1676400" cy="1219200"/>
          </a:xfrm>
          <a:prstGeom prst="triangle">
            <a:avLst>
              <a:gd name="adj" fmla="val 7196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411191" y="1076281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253840" y="1075499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915891" y="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841916" y="1045811"/>
                <a:ext cx="495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/>
                        </a:rPr>
                        <m:t>28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916" y="1045811"/>
                <a:ext cx="495300" cy="369332"/>
              </a:xfrm>
              <a:prstGeom prst="rect">
                <a:avLst/>
              </a:prstGeom>
              <a:blipFill rotWithShape="1">
                <a:blip r:embed="rId3"/>
                <a:stretch>
                  <a:fillRect r="-3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829300" y="1002268"/>
                <a:ext cx="495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/>
                        </a:rPr>
                        <m:t>78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9300" y="1002268"/>
                <a:ext cx="495300" cy="369332"/>
              </a:xfrm>
              <a:prstGeom prst="rect">
                <a:avLst/>
              </a:prstGeom>
              <a:blipFill rotWithShape="1">
                <a:blip r:embed="rId4"/>
                <a:stretch>
                  <a:fillRect r="-3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Tomorrow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your homework for 5-4, 5-5, and 5-6 ready to turn in with your quiz.</a:t>
            </a:r>
          </a:p>
          <a:p>
            <a:r>
              <a:rPr lang="en-US" dirty="0" smtClean="0"/>
              <a:t>Chapter 5 Test is on Wed., Nov. 28</a:t>
            </a:r>
            <a:r>
              <a:rPr lang="en-US" baseline="30000" dirty="0" smtClean="0"/>
              <a:t>th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0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3810"/>
            <a:ext cx="7498080" cy="1143000"/>
          </a:xfrm>
        </p:spPr>
        <p:txBody>
          <a:bodyPr/>
          <a:lstStyle/>
          <a:p>
            <a:r>
              <a:rPr lang="en-US" dirty="0"/>
              <a:t>Homework Check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143000" y="948690"/>
                <a:ext cx="7543800" cy="5909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𝐴𝐶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𝐵𝐶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𝐴𝐵</m:t>
                    </m:r>
                  </m:oMath>
                </a14:m>
                <a:endParaRPr lang="en-US" b="0" dirty="0" smtClean="0"/>
              </a:p>
              <a:p>
                <a:pPr marL="342900" indent="-34290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𝑅𝑇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𝑅𝑆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𝑆𝑇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𝐾𝐽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𝐾𝐻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𝐽𝐻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𝐴𝐵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𝐵𝐶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𝐴𝐶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𝐷𝐹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𝐷𝐸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𝐸𝐹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𝐻𝐽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𝐺𝐽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𝐺𝐻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𝐵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𝐻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𝐺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𝐹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𝐿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𝐾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𝑀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𝑁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𝑆</m:t>
                    </m:r>
                    <m:r>
                      <a:rPr lang="en-US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𝑎𝑛𝑑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</m:oMath>
                </a14:m>
                <a:r>
                  <a:rPr lang="en-US" dirty="0" smtClean="0"/>
                  <a:t> OR 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𝑎𝑛𝑑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&lt;7</m:t>
                    </m:r>
                  </m:oMath>
                </a14:m>
                <a:endParaRPr lang="en-US" b="0" dirty="0" smtClean="0"/>
              </a:p>
              <a:p>
                <a:pPr marL="342900" indent="-3429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&lt;7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Oak Hill Ave, Pleasant St, and the path through the center create a triangle.  Let </a:t>
                </a:r>
                <a:r>
                  <a:rPr lang="en-US" i="1" dirty="0" smtClean="0">
                    <a:latin typeface="+mn-lt"/>
                  </a:rPr>
                  <a:t>x</a:t>
                </a:r>
                <a:r>
                  <a:rPr lang="en-US" dirty="0" smtClean="0">
                    <a:latin typeface="+mn-lt"/>
                  </a:rPr>
                  <a:t> = the distance along Oak Hill Ave, </a:t>
                </a:r>
                <a:r>
                  <a:rPr lang="en-US" i="1" dirty="0" smtClean="0">
                    <a:latin typeface="+mn-lt"/>
                  </a:rPr>
                  <a:t>y</a:t>
                </a:r>
                <a:r>
                  <a:rPr lang="en-US" dirty="0" smtClean="0">
                    <a:latin typeface="+mn-lt"/>
                  </a:rPr>
                  <a:t> = the distance along Pleasant St, and </a:t>
                </a:r>
                <a:r>
                  <a:rPr lang="en-US" i="1" dirty="0" smtClean="0">
                    <a:latin typeface="+mn-lt"/>
                  </a:rPr>
                  <a:t>z</a:t>
                </a:r>
                <a:r>
                  <a:rPr lang="en-US" dirty="0" smtClean="0">
                    <a:latin typeface="+mn-lt"/>
                  </a:rPr>
                  <a:t> = the distance along the path.  From the Triangle Inequality, we know that </a:t>
                </a:r>
                <a:r>
                  <a:rPr lang="en-US" i="1" dirty="0" smtClean="0">
                    <a:latin typeface="+mn-lt"/>
                  </a:rPr>
                  <a:t>x</a:t>
                </a:r>
                <a:r>
                  <a:rPr lang="en-US" dirty="0" smtClean="0">
                    <a:latin typeface="+mn-lt"/>
                  </a:rPr>
                  <a:t> + </a:t>
                </a:r>
                <a:r>
                  <a:rPr lang="en-US" i="1" dirty="0" smtClean="0">
                    <a:latin typeface="+mn-lt"/>
                  </a:rPr>
                  <a:t>y</a:t>
                </a:r>
                <a:r>
                  <a:rPr lang="en-US" dirty="0" smtClean="0">
                    <a:latin typeface="+mn-lt"/>
                  </a:rPr>
                  <a:t> &gt; </a:t>
                </a:r>
                <a:r>
                  <a:rPr lang="en-US" i="1" dirty="0" smtClean="0">
                    <a:latin typeface="+mn-lt"/>
                  </a:rPr>
                  <a:t>z</a:t>
                </a:r>
                <a:r>
                  <a:rPr lang="en-US" dirty="0" smtClean="0">
                    <a:latin typeface="+mn-lt"/>
                  </a:rPr>
                  <a:t>.  Therefore, the path must be shorter than walking on the sidewalks.</a:t>
                </a:r>
                <a:endParaRPr lang="en-US" dirty="0">
                  <a:latin typeface="+mn-lt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948690"/>
                <a:ext cx="7543800" cy="5909310"/>
              </a:xfrm>
              <a:prstGeom prst="rect">
                <a:avLst/>
              </a:prstGeom>
              <a:blipFill rotWithShape="1">
                <a:blip r:embed="rId2"/>
                <a:stretch>
                  <a:fillRect l="-1051" t="-1342" b="-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§5.6 Indirect Proof &amp; Inequalities in Two Triangles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Indirect Proof</a:t>
            </a:r>
          </a:p>
          <a:p>
            <a:pPr lvl="1"/>
            <a:r>
              <a:rPr lang="en-US" sz="2400" dirty="0"/>
              <a:t>Up until now, all our proofs have been direct.</a:t>
            </a:r>
          </a:p>
          <a:p>
            <a:pPr lvl="1"/>
            <a:r>
              <a:rPr lang="en-US" sz="2400" dirty="0"/>
              <a:t>With Indirect Proof things work a little differently.</a:t>
            </a:r>
          </a:p>
          <a:p>
            <a:pPr lvl="2"/>
            <a:r>
              <a:rPr lang="en-US" sz="2000" dirty="0"/>
              <a:t>Identify the statement you want to prove is true.</a:t>
            </a:r>
          </a:p>
          <a:p>
            <a:pPr lvl="2"/>
            <a:r>
              <a:rPr lang="en-US" sz="2000" dirty="0"/>
              <a:t>Begin by assuming it is false; assume the opposite is true.</a:t>
            </a:r>
          </a:p>
          <a:p>
            <a:pPr lvl="2"/>
            <a:r>
              <a:rPr lang="en-US" sz="2000" dirty="0"/>
              <a:t>Obtain statements that logically follow from your assumption.</a:t>
            </a:r>
          </a:p>
          <a:p>
            <a:pPr lvl="2"/>
            <a:r>
              <a:rPr lang="en-US" sz="2000" dirty="0"/>
              <a:t>If you end at a contradiction, then the original statement must be true.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/>
          <a:lstStyle/>
          <a:p>
            <a:pPr algn="l"/>
            <a:r>
              <a:rPr lang="en-US" sz="2800" dirty="0"/>
              <a:t>Example 1.  Given a triangle. Prove that it has, at most, one obtuse angle.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752600" y="990600"/>
            <a:ext cx="4800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Statement we are trying to prove: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828800" y="1219200"/>
            <a:ext cx="6477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triangle has no more than one obtuse angle.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752600" y="1524000"/>
            <a:ext cx="4800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Assume the opposite is true: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828800" y="1828800"/>
            <a:ext cx="716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triangle may have more than one obtuse angle.</a:t>
            </a:r>
          </a:p>
        </p:txBody>
      </p:sp>
      <p:graphicFrame>
        <p:nvGraphicFramePr>
          <p:cNvPr id="17485" name="Group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347509"/>
              </p:ext>
            </p:extLst>
          </p:nvPr>
        </p:nvGraphicFramePr>
        <p:xfrm>
          <a:off x="990600" y="2286000"/>
          <a:ext cx="5257800" cy="4343402"/>
        </p:xfrm>
        <a:graphic>
          <a:graphicData uri="http://schemas.openxmlformats.org/drawingml/2006/table">
            <a:tbl>
              <a:tblPr/>
              <a:tblGrid>
                <a:gridCol w="3276600"/>
                <a:gridCol w="1981200"/>
              </a:tblGrid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Statements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Reasons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4343400" y="30480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Assumed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67" name="Text Box 59"/>
              <p:cNvSpPr txBox="1">
                <a:spLocks noChangeArrowheads="1"/>
              </p:cNvSpPr>
              <p:nvPr/>
            </p:nvSpPr>
            <p:spPr bwMode="auto">
              <a:xfrm>
                <a:off x="990600" y="2895600"/>
                <a:ext cx="32766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dirty="0" smtClean="0">
                    <a:solidFill>
                      <a:schemeClr val="accent5"/>
                    </a:solidFill>
                    <a:latin typeface="Cambria Math" pitchFamily="18" charset="0"/>
                    <a:ea typeface="Cambria Math" pitchFamily="18" charset="0"/>
                  </a:rPr>
                  <a:t>In a triangle,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𝒎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∠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&gt;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𝟗𝟎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° </m:t>
                    </m:r>
                    <m:r>
                      <a:rPr lang="en-US" b="1" i="0" smtClean="0">
                        <a:solidFill>
                          <a:schemeClr val="accent5"/>
                        </a:solidFill>
                        <a:latin typeface="Cambria Math"/>
                      </a:rPr>
                      <m:t>𝐚𝐧𝐝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𝒎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∠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&gt;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𝟗𝟎</m:t>
                    </m:r>
                    <m:r>
                      <a:rPr lang="en-US" b="1" i="1" smtClean="0">
                        <a:solidFill>
                          <a:schemeClr val="accent5"/>
                        </a:solidFill>
                        <a:latin typeface="Cambria Math"/>
                      </a:rPr>
                      <m:t>°</m:t>
                    </m:r>
                  </m:oMath>
                </a14:m>
                <a:endParaRPr lang="en-US" b="1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17467" name="Text 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0600" y="2895600"/>
                <a:ext cx="3276600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1676" t="-566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470" name="Text Box 62"/>
          <p:cNvSpPr txBox="1">
            <a:spLocks noChangeArrowheads="1"/>
          </p:cNvSpPr>
          <p:nvPr/>
        </p:nvSpPr>
        <p:spPr bwMode="auto">
          <a:xfrm>
            <a:off x="4267200" y="3671888"/>
            <a:ext cx="2438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Addition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72" name="Text Box 64"/>
              <p:cNvSpPr txBox="1">
                <a:spLocks noChangeArrowheads="1"/>
              </p:cNvSpPr>
              <p:nvPr/>
            </p:nvSpPr>
            <p:spPr bwMode="auto">
              <a:xfrm>
                <a:off x="4343400" y="4343400"/>
                <a:ext cx="2133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</a:rPr>
                      <m:t>𝚫</m:t>
                    </m:r>
                  </m:oMath>
                </a14:m>
                <a:r>
                  <a:rPr lang="en-US" b="1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Sum Th.</a:t>
                </a:r>
              </a:p>
            </p:txBody>
          </p:sp>
        </mc:Choice>
        <mc:Fallback xmlns="">
          <p:sp>
            <p:nvSpPr>
              <p:cNvPr id="17472" name="Text 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4343400"/>
                <a:ext cx="2133600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10000" b="-33333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474" name="Text Box 66"/>
          <p:cNvSpPr txBox="1">
            <a:spLocks noChangeArrowheads="1"/>
          </p:cNvSpPr>
          <p:nvPr/>
        </p:nvSpPr>
        <p:spPr bwMode="auto">
          <a:xfrm>
            <a:off x="4343400" y="4953000"/>
            <a:ext cx="3429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Subtraction 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Property of =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86" name="Text Box 78"/>
          <p:cNvSpPr txBox="1">
            <a:spLocks noChangeArrowheads="1"/>
          </p:cNvSpPr>
          <p:nvPr/>
        </p:nvSpPr>
        <p:spPr bwMode="auto">
          <a:xfrm>
            <a:off x="4343400" y="5576888"/>
            <a:ext cx="2362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Substitution</a:t>
            </a:r>
          </a:p>
        </p:txBody>
      </p:sp>
      <p:sp>
        <p:nvSpPr>
          <p:cNvPr id="17488" name="Text Box 80"/>
          <p:cNvSpPr txBox="1">
            <a:spLocks noChangeArrowheads="1"/>
          </p:cNvSpPr>
          <p:nvPr/>
        </p:nvSpPr>
        <p:spPr bwMode="auto">
          <a:xfrm>
            <a:off x="4343400" y="5946220"/>
            <a:ext cx="350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Subtraction Property of =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89" name="Text Box 81"/>
          <p:cNvSpPr txBox="1">
            <a:spLocks noChangeArrowheads="1"/>
          </p:cNvSpPr>
          <p:nvPr/>
        </p:nvSpPr>
        <p:spPr bwMode="auto">
          <a:xfrm>
            <a:off x="6553200" y="2209800"/>
            <a:ext cx="2590800" cy="2708434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The last statement is NOT POSSIBLE; angle measures in a triangle cannot be negative.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Therefore, our original assumption must be FALSE.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59"/>
              <p:cNvSpPr txBox="1">
                <a:spLocks noChangeArrowheads="1"/>
              </p:cNvSpPr>
              <p:nvPr/>
            </p:nvSpPr>
            <p:spPr bwMode="auto">
              <a:xfrm>
                <a:off x="914400" y="3631169"/>
                <a:ext cx="3276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+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&gt;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𝟏𝟖𝟎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b="1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22" name="Text 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4400" y="3631169"/>
                <a:ext cx="32766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59"/>
              <p:cNvSpPr txBox="1">
                <a:spLocks noChangeArrowheads="1"/>
              </p:cNvSpPr>
              <p:nvPr/>
            </p:nvSpPr>
            <p:spPr bwMode="auto">
              <a:xfrm>
                <a:off x="990600" y="4343400"/>
                <a:ext cx="3276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+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𝟏𝟖𝟎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b="1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23" name="Text 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0600" y="4343400"/>
                <a:ext cx="32766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Box 59"/>
              <p:cNvSpPr txBox="1">
                <a:spLocks noChangeArrowheads="1"/>
              </p:cNvSpPr>
              <p:nvPr/>
            </p:nvSpPr>
            <p:spPr bwMode="auto">
              <a:xfrm>
                <a:off x="1066800" y="4958051"/>
                <a:ext cx="3276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+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𝟏𝟖𝟎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°−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US" b="1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24" name="Text 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6800" y="4958051"/>
                <a:ext cx="32766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59"/>
              <p:cNvSpPr txBox="1">
                <a:spLocks noChangeArrowheads="1"/>
              </p:cNvSpPr>
              <p:nvPr/>
            </p:nvSpPr>
            <p:spPr bwMode="auto">
              <a:xfrm>
                <a:off x="1066800" y="5573875"/>
                <a:ext cx="3276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𝟏𝟖𝟎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°−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&gt;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𝟏𝟖𝟎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b="1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25" name="Text 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6800" y="5573875"/>
                <a:ext cx="32766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59"/>
              <p:cNvSpPr txBox="1">
                <a:spLocks noChangeArrowheads="1"/>
              </p:cNvSpPr>
              <p:nvPr/>
            </p:nvSpPr>
            <p:spPr bwMode="auto">
              <a:xfrm>
                <a:off x="990600" y="5943600"/>
                <a:ext cx="3276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&gt;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b="1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26" name="Text 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0600" y="5943600"/>
                <a:ext cx="32766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59"/>
              <p:cNvSpPr txBox="1">
                <a:spLocks noChangeArrowheads="1"/>
              </p:cNvSpPr>
              <p:nvPr/>
            </p:nvSpPr>
            <p:spPr bwMode="auto">
              <a:xfrm>
                <a:off x="1047184" y="6260068"/>
                <a:ext cx="3276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∠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b="1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27" name="Text 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47184" y="6260068"/>
                <a:ext cx="32766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80"/>
              <p:cNvSpPr txBox="1">
                <a:spLocks noChangeArrowheads="1"/>
              </p:cNvSpPr>
              <p:nvPr/>
            </p:nvSpPr>
            <p:spPr bwMode="auto">
              <a:xfrm>
                <a:off x="4343400" y="6210301"/>
                <a:ext cx="3276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US" b="1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Property of =</a:t>
                </a:r>
                <a:endParaRPr lang="en-US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8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6210301"/>
                <a:ext cx="3276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10000" b="-33333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7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4" grpId="0"/>
      <p:bldP spid="17415" grpId="0"/>
      <p:bldP spid="17466" grpId="0"/>
      <p:bldP spid="17467" grpId="0"/>
      <p:bldP spid="17470" grpId="0"/>
      <p:bldP spid="17472" grpId="0"/>
      <p:bldP spid="17474" grpId="0"/>
      <p:bldP spid="17486" grpId="0"/>
      <p:bldP spid="17488" grpId="0"/>
      <p:bldP spid="17489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txBody>
          <a:bodyPr/>
          <a:lstStyle/>
          <a:p>
            <a:pPr algn="l"/>
            <a:r>
              <a:rPr lang="en-US" sz="2400" dirty="0"/>
              <a:t>Example 2.  Prove that there is at most one line through a point that is perpendicular to a given line.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066800" y="970518"/>
            <a:ext cx="480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Statement we are trying to prove: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066800" y="1319768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Given a line and a point not on that line, there is only one line through that point that is perpendicular  to the given line.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066800" y="1828800"/>
            <a:ext cx="480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Assume the opposite is true: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066800" y="2134831"/>
            <a:ext cx="800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Through a point there is more than one line perpendicular to the given line.</a:t>
            </a:r>
          </a:p>
        </p:txBody>
      </p:sp>
      <p:graphicFrame>
        <p:nvGraphicFramePr>
          <p:cNvPr id="19521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529754"/>
              </p:ext>
            </p:extLst>
          </p:nvPr>
        </p:nvGraphicFramePr>
        <p:xfrm>
          <a:off x="1066800" y="2514600"/>
          <a:ext cx="5257800" cy="2482851"/>
        </p:xfrm>
        <a:graphic>
          <a:graphicData uri="http://schemas.openxmlformats.org/drawingml/2006/table">
            <a:tbl>
              <a:tblPr/>
              <a:tblGrid>
                <a:gridCol w="3276600"/>
                <a:gridCol w="1981200"/>
              </a:tblGrid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Statements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Reasons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4419600" y="3276600"/>
            <a:ext cx="17526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Assumed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4343400" y="3886200"/>
            <a:ext cx="2590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 of a Triangle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4419600" y="4572000"/>
            <a:ext cx="21336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Def. Perpendicular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512" name="Text Box 56"/>
              <p:cNvSpPr txBox="1">
                <a:spLocks noChangeArrowheads="1"/>
              </p:cNvSpPr>
              <p:nvPr/>
            </p:nvSpPr>
            <p:spPr bwMode="auto">
              <a:xfrm>
                <a:off x="1055914" y="5105400"/>
                <a:ext cx="8088086" cy="15696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chemeClr val="accent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The last statement is NOT POSSIBLE; a </a:t>
                </a:r>
                <a14:m>
                  <m:oMath xmlns:m="http://schemas.openxmlformats.org/officeDocument/2006/math">
                    <m:r>
                      <a:rPr lang="en-US" sz="2400" b="1" i="0" dirty="0" smtClean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</a:rPr>
                      <m:t>𝚫</m:t>
                    </m:r>
                  </m:oMath>
                </a14:m>
                <a:r>
                  <a:rPr lang="en-US" sz="2400" b="1" dirty="0">
                    <a:solidFill>
                      <a:schemeClr val="accent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may not contain more than 1 right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</a:rPr>
                      <m:t>∠</m:t>
                    </m:r>
                  </m:oMath>
                </a14:m>
                <a:r>
                  <a:rPr lang="en-US" sz="2400" b="1" dirty="0">
                    <a:solidFill>
                      <a:schemeClr val="accent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.</a:t>
                </a:r>
                <a:br>
                  <a:rPr lang="en-US" sz="2400" b="1" dirty="0">
                    <a:solidFill>
                      <a:schemeClr val="accent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</a:br>
                <a:r>
                  <a:rPr lang="en-US" sz="2400" b="1" dirty="0">
                    <a:solidFill>
                      <a:schemeClr val="accent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Therefore, our original assumption must be FALSE.</a:t>
                </a:r>
              </a:p>
            </p:txBody>
          </p:sp>
        </mc:Choice>
        <mc:Fallback xmlns="">
          <p:sp>
            <p:nvSpPr>
              <p:cNvPr id="19512" name="Text 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55914" y="5105400"/>
                <a:ext cx="8088086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1206" t="-3502" b="-1011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513" name="Line 57"/>
          <p:cNvSpPr>
            <a:spLocks noChangeShapeType="1"/>
          </p:cNvSpPr>
          <p:nvPr/>
        </p:nvSpPr>
        <p:spPr bwMode="auto">
          <a:xfrm>
            <a:off x="6873551" y="3693100"/>
            <a:ext cx="211804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4" name="Oval 58"/>
          <p:cNvSpPr>
            <a:spLocks noChangeArrowheads="1"/>
          </p:cNvSpPr>
          <p:nvPr/>
        </p:nvSpPr>
        <p:spPr bwMode="auto">
          <a:xfrm>
            <a:off x="7864151" y="27025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9515" name="Text Box 59"/>
          <p:cNvSpPr txBox="1">
            <a:spLocks noChangeArrowheads="1"/>
          </p:cNvSpPr>
          <p:nvPr/>
        </p:nvSpPr>
        <p:spPr bwMode="auto">
          <a:xfrm>
            <a:off x="7559351" y="2550100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P</a:t>
            </a:r>
          </a:p>
        </p:txBody>
      </p:sp>
      <p:sp>
        <p:nvSpPr>
          <p:cNvPr id="19516" name="Text Box 60"/>
          <p:cNvSpPr txBox="1">
            <a:spLocks noChangeArrowheads="1"/>
          </p:cNvSpPr>
          <p:nvPr/>
        </p:nvSpPr>
        <p:spPr bwMode="auto">
          <a:xfrm>
            <a:off x="8724900" y="3693100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t</a:t>
            </a:r>
          </a:p>
        </p:txBody>
      </p:sp>
      <p:sp>
        <p:nvSpPr>
          <p:cNvPr id="19517" name="Line 61"/>
          <p:cNvSpPr>
            <a:spLocks noChangeShapeType="1"/>
          </p:cNvSpPr>
          <p:nvPr/>
        </p:nvSpPr>
        <p:spPr bwMode="auto">
          <a:xfrm flipH="1">
            <a:off x="7483151" y="27787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8" name="Line 62"/>
          <p:cNvSpPr>
            <a:spLocks noChangeShapeType="1"/>
          </p:cNvSpPr>
          <p:nvPr/>
        </p:nvSpPr>
        <p:spPr bwMode="auto">
          <a:xfrm>
            <a:off x="7940351" y="27787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9" name="Text Box 63"/>
          <p:cNvSpPr txBox="1">
            <a:spLocks noChangeArrowheads="1"/>
          </p:cNvSpPr>
          <p:nvPr/>
        </p:nvSpPr>
        <p:spPr bwMode="auto">
          <a:xfrm>
            <a:off x="7254551" y="36169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9520" name="Text Box 64"/>
          <p:cNvSpPr txBox="1">
            <a:spLocks noChangeArrowheads="1"/>
          </p:cNvSpPr>
          <p:nvPr/>
        </p:nvSpPr>
        <p:spPr bwMode="auto">
          <a:xfrm>
            <a:off x="8245151" y="36169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66800" y="3276600"/>
                <a:ext cx="32004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𝑃𝐴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𝐴𝐵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𝑎𝑛𝑑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𝑃𝐵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𝐴𝐵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276600"/>
                <a:ext cx="3200400" cy="36990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055914" y="3733800"/>
                <a:ext cx="3200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>
                    <a:latin typeface="+mj-lt"/>
                  </a:rPr>
                  <a:t>P</a:t>
                </a:r>
                <a:r>
                  <a:rPr lang="en-US" dirty="0" smtClean="0">
                    <a:latin typeface="+mj-lt"/>
                  </a:rPr>
                  <a:t>, </a:t>
                </a:r>
                <a:r>
                  <a:rPr lang="en-US" i="1" dirty="0" smtClean="0">
                    <a:latin typeface="+mj-lt"/>
                  </a:rPr>
                  <a:t>A</a:t>
                </a:r>
                <a:r>
                  <a:rPr lang="en-US" dirty="0" smtClean="0">
                    <a:latin typeface="+mj-lt"/>
                  </a:rPr>
                  <a:t>, and </a:t>
                </a:r>
                <a:r>
                  <a:rPr lang="en-US" i="1" dirty="0" smtClean="0">
                    <a:latin typeface="+mj-lt"/>
                  </a:rPr>
                  <a:t>B</a:t>
                </a:r>
                <a:r>
                  <a:rPr lang="en-US" dirty="0" smtClean="0">
                    <a:latin typeface="+mj-lt"/>
                  </a:rPr>
                  <a:t> are 3 </a:t>
                </a:r>
                <a:r>
                  <a:rPr lang="en-US" dirty="0" err="1" smtClean="0">
                    <a:latin typeface="+mj-lt"/>
                  </a:rPr>
                  <a:t>noncollinear</a:t>
                </a:r>
                <a:r>
                  <a:rPr lang="en-US" dirty="0" smtClean="0">
                    <a:latin typeface="+mj-lt"/>
                  </a:rPr>
                  <a:t> points and form 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</m:oMath>
                </a14:m>
                <a:endParaRPr lang="en-US" i="1" dirty="0">
                  <a:latin typeface="+mj-lt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914" y="3733800"/>
                <a:ext cx="3200400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1524" t="-4717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55914" y="4507468"/>
                <a:ext cx="3200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𝑃𝐵𝐴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and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𝑃𝐴𝐵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are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Rt</m:t>
                      </m:r>
                      <m:r>
                        <a:rPr lang="en-US" b="0" i="0" smtClean="0">
                          <a:latin typeface="Cambria Math"/>
                        </a:rPr>
                        <m:t>. 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s</m:t>
                      </m:r>
                    </m:oMath>
                  </m:oMathPara>
                </a14:m>
                <a:endParaRPr lang="en-US" i="1" dirty="0">
                  <a:latin typeface="+mj-lt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914" y="4507468"/>
                <a:ext cx="3200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9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9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9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9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9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/>
      <p:bldP spid="19462" grpId="0"/>
      <p:bldP spid="19463" grpId="0"/>
      <p:bldP spid="19499" grpId="0"/>
      <p:bldP spid="19503" grpId="0"/>
      <p:bldP spid="19505" grpId="0"/>
      <p:bldP spid="19512" grpId="0"/>
      <p:bldP spid="19513" grpId="0" animBg="1"/>
      <p:bldP spid="19514" grpId="0" animBg="1"/>
      <p:bldP spid="19515" grpId="0"/>
      <p:bldP spid="19516" grpId="0"/>
      <p:bldP spid="19517" grpId="0" animBg="1"/>
      <p:bldP spid="19518" grpId="0" animBg="1"/>
      <p:bldP spid="19519" grpId="0"/>
      <p:bldP spid="19520" grpId="0"/>
      <p:bldP spid="2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Hinge Theorem</a:t>
            </a:r>
          </a:p>
          <a:p>
            <a:pPr lvl="1"/>
            <a:r>
              <a:rPr lang="en-US" sz="2000" dirty="0"/>
              <a:t>If two sides of one triangle are congruent to two sides of another triangle,</a:t>
            </a:r>
          </a:p>
          <a:p>
            <a:pPr lvl="1"/>
            <a:r>
              <a:rPr lang="en-US" sz="2000" dirty="0"/>
              <a:t>and the included angle of the first triangle is larger than the included angle of the second triangle,</a:t>
            </a:r>
          </a:p>
          <a:p>
            <a:pPr lvl="1"/>
            <a:r>
              <a:rPr lang="en-US" sz="2000" dirty="0"/>
              <a:t>then, the third side of the first triangle is longer than the third side of the second triangle.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2667000" y="4176713"/>
            <a:ext cx="2133600" cy="1447800"/>
          </a:xfrm>
          <a:prstGeom prst="triangle">
            <a:avLst>
              <a:gd name="adj" fmla="val 195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5257800" y="4176713"/>
            <a:ext cx="1981200" cy="1524000"/>
          </a:xfrm>
          <a:prstGeom prst="triangle">
            <a:avLst>
              <a:gd name="adj" fmla="val 195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743200" y="493871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3429000" y="55483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3505200" y="55483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5334000" y="493871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6096000" y="5624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6172200" y="5624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151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213023"/>
              </p:ext>
            </p:extLst>
          </p:nvPr>
        </p:nvGraphicFramePr>
        <p:xfrm>
          <a:off x="2743200" y="5319713"/>
          <a:ext cx="53975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Equation" r:id="rId3" imgW="317160" imgH="177480" progId="Equation.DSMT4">
                  <p:embed/>
                </p:oleObj>
              </mc:Choice>
              <mc:Fallback>
                <p:oleObj name="Equation" r:id="rId3" imgW="31716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319713"/>
                        <a:ext cx="53975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508591"/>
              </p:ext>
            </p:extLst>
          </p:nvPr>
        </p:nvGraphicFramePr>
        <p:xfrm>
          <a:off x="5399088" y="5395913"/>
          <a:ext cx="4095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Equation" r:id="rId5" imgW="241200" imgH="177480" progId="Equation.DSMT4">
                  <p:embed/>
                </p:oleObj>
              </mc:Choice>
              <mc:Fallback>
                <p:oleObj name="Equation" r:id="rId5" imgW="24120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9088" y="5395913"/>
                        <a:ext cx="4095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2743200" y="3948113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2362200" y="5562601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572000" y="5548313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5410200" y="3871913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4953000" y="5562601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E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7239000" y="5472113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781800" y="4055269"/>
                <a:ext cx="1981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𝐴𝐶</m:t>
                      </m:r>
                      <m:r>
                        <a:rPr lang="en-US" sz="3200" b="0" i="1" smtClean="0">
                          <a:latin typeface="Cambria Math"/>
                        </a:rPr>
                        <m:t>&gt;</m:t>
                      </m:r>
                      <m:r>
                        <a:rPr lang="en-US" sz="3200" b="0" i="1" smtClean="0">
                          <a:latin typeface="Cambria Math"/>
                        </a:rPr>
                        <m:t>𝐷𝐹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4055269"/>
                <a:ext cx="19812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8" grpId="0"/>
      <p:bldP spid="21519" grpId="0"/>
      <p:bldP spid="21520" grpId="0"/>
      <p:bldP spid="21521" grpId="0"/>
      <p:bldP spid="21522" grpId="0"/>
      <p:bldP spid="21523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Converse of the Hinge Theorem</a:t>
            </a:r>
          </a:p>
          <a:p>
            <a:pPr lvl="1"/>
            <a:r>
              <a:rPr lang="en-US" sz="2000" dirty="0"/>
              <a:t>If two sides of one triangle are congruent to two sides of another triangle,</a:t>
            </a:r>
          </a:p>
          <a:p>
            <a:pPr lvl="1"/>
            <a:r>
              <a:rPr lang="en-US" sz="2000" dirty="0"/>
              <a:t>and, the third side of the first triangle is longer than the third side of the second triangle</a:t>
            </a:r>
          </a:p>
          <a:p>
            <a:pPr lvl="1"/>
            <a:r>
              <a:rPr lang="en-US" sz="2000" dirty="0"/>
              <a:t>then, the included angle of the first triangle is larger than the included angle of the second triangle.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1905000" y="4432379"/>
            <a:ext cx="2133600" cy="1447800"/>
          </a:xfrm>
          <a:prstGeom prst="triangle">
            <a:avLst>
              <a:gd name="adj" fmla="val 195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4495800" y="4432379"/>
            <a:ext cx="1981200" cy="1524000"/>
          </a:xfrm>
          <a:prstGeom prst="triangle">
            <a:avLst>
              <a:gd name="adj" fmla="val 195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1981200" y="5194379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2667000" y="5803979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2743200" y="5803979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4572000" y="5194379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5334000" y="5880179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410200" y="5880179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1981200" y="4203779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1600200" y="5818267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3810000" y="5803979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4648200" y="4127579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4267200" y="5742067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6477000" y="5727779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71800" y="4724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486400" y="478694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425682" y="4310935"/>
                <a:ext cx="24135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latin typeface="Cambria Math"/>
                        </a:rPr>
                        <m:t>𝑚</m:t>
                      </m:r>
                      <m:r>
                        <a:rPr lang="en-US" sz="2800" b="0" i="1" dirty="0" smtClean="0">
                          <a:latin typeface="Cambria Math"/>
                        </a:rPr>
                        <m:t>∠</m:t>
                      </m:r>
                      <m:r>
                        <a:rPr lang="en-US" sz="2800" b="0" i="1" dirty="0" smtClean="0">
                          <a:latin typeface="Cambria Math"/>
                        </a:rPr>
                        <m:t>𝐵</m:t>
                      </m:r>
                      <m:r>
                        <a:rPr lang="en-US" sz="2800" b="0" i="1" dirty="0" smtClean="0">
                          <a:latin typeface="Cambria Math"/>
                        </a:rPr>
                        <m:t>&gt;</m:t>
                      </m:r>
                      <m:r>
                        <a:rPr lang="en-US" sz="2800" b="0" i="1" dirty="0" smtClean="0">
                          <a:latin typeface="Cambria Math"/>
                        </a:rPr>
                        <m:t>𝑚</m:t>
                      </m:r>
                      <m:r>
                        <a:rPr lang="en-US" sz="2800" b="0" i="1" dirty="0" smtClean="0">
                          <a:latin typeface="Cambria Math"/>
                        </a:rPr>
                        <m:t>∠</m:t>
                      </m:r>
                      <m:r>
                        <a:rPr lang="en-US" sz="28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682" y="4310935"/>
                <a:ext cx="2413518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/>
      <p:bldP spid="22532" grpId="0" uiExpand="1" animBg="1"/>
      <p:bldP spid="22533" grpId="0" uiExpand="1" animBg="1"/>
      <p:bldP spid="22534" grpId="0" uiExpand="1" animBg="1"/>
      <p:bldP spid="22535" grpId="0" uiExpand="1" animBg="1"/>
      <p:bldP spid="22536" grpId="0" uiExpand="1" animBg="1"/>
      <p:bldP spid="22537" grpId="0" uiExpand="1" animBg="1"/>
      <p:bldP spid="22538" grpId="0" uiExpand="1" animBg="1"/>
      <p:bldP spid="22539" grpId="0" uiExpand="1" animBg="1"/>
      <p:bldP spid="22542" grpId="0" uiExpand="1"/>
      <p:bldP spid="22543" grpId="0" uiExpand="1"/>
      <p:bldP spid="22544" grpId="0" uiExpand="1"/>
      <p:bldP spid="22545" grpId="0" uiExpand="1"/>
      <p:bldP spid="22546" grpId="0" uiExpand="1"/>
      <p:bldP spid="22547" grpId="0" uiExpand="1"/>
      <p:bldP spid="2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November 12,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76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Agenda</a:t>
            </a:r>
          </a:p>
          <a:p>
            <a:pPr lvl="1"/>
            <a:r>
              <a:rPr lang="en-US" dirty="0" smtClean="0"/>
              <a:t>TISK &amp; MM</a:t>
            </a:r>
          </a:p>
          <a:p>
            <a:pPr lvl="1"/>
            <a:r>
              <a:rPr lang="en-US" dirty="0" smtClean="0"/>
              <a:t>Complete Lesson 5-6</a:t>
            </a:r>
          </a:p>
          <a:p>
            <a:pPr lvl="1"/>
            <a:r>
              <a:rPr lang="en-US" dirty="0" smtClean="0"/>
              <a:t>Homework: Finish Worksheet 5-6/Study for Quiz tomorrow</a:t>
            </a:r>
          </a:p>
          <a:p>
            <a:pPr lvl="1"/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219200" y="2895600"/>
                <a:ext cx="7620000" cy="2628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Cambria Math" pitchFamily="18" charset="0"/>
                    <a:ea typeface="Cambria Math" pitchFamily="18" charset="0"/>
                  </a:rPr>
                  <a:t>TISK Problems</a:t>
                </a:r>
              </a:p>
              <a:p>
                <a:pPr marL="342900" indent="-342900">
                  <a:buAutoNum type="arabicParenR"/>
                </a:pPr>
                <a:r>
                  <a:rPr lang="en-US" sz="2400" dirty="0" smtClean="0">
                    <a:latin typeface="Cambria Math" pitchFamily="18" charset="0"/>
                    <a:ea typeface="Cambria Math" pitchFamily="18" charset="0"/>
                  </a:rPr>
                  <a:t>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itchFamily="18" charset="0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itchFamily="18" charset="0"/>
                            <a:ea typeface="Cambria Math" pitchFamily="18" charset="0"/>
                          </a:rPr>
                          <m:t>15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itchFamily="18" charset="0"/>
                                <a:ea typeface="Cambria Math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itchFamily="18" charset="0"/>
                                <a:ea typeface="Cambria Math" pitchFamily="18" charset="0"/>
                              </a:rPr>
                              <m:t>50</m:t>
                            </m:r>
                          </m:e>
                        </m:rad>
                      </m:den>
                    </m:f>
                  </m:oMath>
                </a14:m>
                <a:endParaRPr lang="en-US" sz="2400" dirty="0" smtClean="0">
                  <a:latin typeface="Cambria Math" pitchFamily="18" charset="0"/>
                  <a:ea typeface="Cambria Math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US" sz="2400" dirty="0" smtClean="0">
                    <a:latin typeface="Cambria Math" pitchFamily="18" charset="0"/>
                    <a:ea typeface="Cambria Math" pitchFamily="18" charset="0"/>
                  </a:rPr>
                  <a:t>Simplify: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itchFamily="18" charset="0"/>
                            <a:ea typeface="Cambria Math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 smtClean="0">
                                <a:latin typeface="Cambria Math" pitchFamily="18" charset="0"/>
                                <a:ea typeface="Cambria Math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itchFamily="18" charset="0"/>
                                <a:ea typeface="Cambria Math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itchFamily="18" charset="0"/>
                                <a:ea typeface="Cambria Math" pitchFamily="18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n-US" sz="2400" b="0" i="1" smtClean="0">
                                    <a:latin typeface="Cambria Math" pitchFamily="18" charset="0"/>
                                    <a:ea typeface="Cambria Math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itchFamily="18" charset="0"/>
                                    <a:ea typeface="Cambria Math" pitchFamily="18" charset="0"/>
                                  </a:rPr>
                                  <m:t>15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itchFamily="18" charset="0"/>
                            <a:ea typeface="Cambria Math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Cambria Math" pitchFamily="18" charset="0"/>
                  <a:ea typeface="Cambria Math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US" sz="2400" dirty="0" smtClean="0">
                    <a:latin typeface="Cambria Math" pitchFamily="18" charset="0"/>
                    <a:ea typeface="Cambria Math" pitchFamily="18" charset="0"/>
                  </a:rPr>
                  <a:t>Factor completely: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12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+29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−8</m:t>
                    </m:r>
                  </m:oMath>
                </a14:m>
                <a:endParaRPr lang="en-US" sz="2400" dirty="0" smtClean="0"/>
              </a:p>
              <a:p>
                <a:pPr marL="342900" indent="-342900">
                  <a:buAutoNum type="arabicParenR"/>
                </a:pPr>
                <a:endParaRPr lang="en-US" sz="2400" dirty="0"/>
              </a:p>
              <a:p>
                <a:r>
                  <a:rPr lang="en-US" sz="2400" dirty="0" smtClean="0"/>
                  <a:t>We will have 2 Mental Math problems today.</a:t>
                </a:r>
                <a:endParaRPr 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895600"/>
                <a:ext cx="7620000" cy="2628733"/>
              </a:xfrm>
              <a:prstGeom prst="rect">
                <a:avLst/>
              </a:prstGeom>
              <a:blipFill rotWithShape="1">
                <a:blip r:embed="rId3"/>
                <a:stretch>
                  <a:fillRect l="-1200" t="-1856" b="-4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990600" y="57150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If you have a signed quiz or test to show me, </a:t>
            </a:r>
            <a:br>
              <a:rPr lang="en-US" sz="2400" dirty="0" smtClean="0"/>
            </a:br>
            <a:r>
              <a:rPr lang="en-US" sz="2400" dirty="0" smtClean="0"/>
              <a:t>have it out when I come to your seat.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454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4569" y="1143000"/>
            <a:ext cx="749808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Indirect Proof #16: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88418881"/>
                  </p:ext>
                </p:extLst>
              </p:nvPr>
            </p:nvGraphicFramePr>
            <p:xfrm>
              <a:off x="1485900" y="1546335"/>
              <a:ext cx="6096000" cy="2225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48000"/>
                    <a:gridCol w="30480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𝐸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𝐸𝐹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𝐷𝐹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 startAt="2"/>
                          </a:pPr>
                          <a:r>
                            <a:rPr lang="en-US" dirty="0" smtClean="0"/>
                            <a:t>Assumed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𝐸𝐹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𝐷𝐹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dirty="0" smtClean="0"/>
                            <a:t>3.   Def.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 Segments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≅∠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𝐸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dirty="0" smtClean="0"/>
                            <a:t>4.    Isosceles</a:t>
                          </a:r>
                          <a:r>
                            <a:rPr lang="en-US" baseline="0" dirty="0" smtClean="0"/>
                            <a:t> Triangle Th.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𝐸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dirty="0" smtClean="0"/>
                            <a:t>5. </a:t>
                          </a:r>
                          <a:r>
                            <a:rPr lang="en-US" baseline="0" dirty="0" smtClean="0"/>
                            <a:t>   Def.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baseline="0" smtClean="0">
                                  <a:latin typeface="Cambria Math"/>
                                </a:rPr>
                                <m:t>≅∠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88418881"/>
                  </p:ext>
                </p:extLst>
              </p:nvPr>
            </p:nvGraphicFramePr>
            <p:xfrm>
              <a:off x="1485900" y="1546335"/>
              <a:ext cx="6096000" cy="2225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48000"/>
                    <a:gridCol w="30480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" t="-108197" r="-100000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" t="-208197" r="-100000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 startAt="2"/>
                          </a:pPr>
                          <a:r>
                            <a:rPr lang="en-US" dirty="0" smtClean="0"/>
                            <a:t>Assumed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" t="-313333" r="-100000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200" t="-313333" b="-228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" t="-406557" r="-100000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dirty="0" smtClean="0"/>
                            <a:t>4.    Isosceles</a:t>
                          </a:r>
                          <a:r>
                            <a:rPr lang="en-US" baseline="0" dirty="0" smtClean="0"/>
                            <a:t> Triangle Th.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" t="-506557" r="-100000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200" t="-506557" b="-245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TextBox 4"/>
          <p:cNvSpPr txBox="1"/>
          <p:nvPr/>
        </p:nvSpPr>
        <p:spPr>
          <a:xfrm>
            <a:off x="1447800" y="3745468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Statement 1 &amp; Statement 5 are contradictions.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74291286"/>
                  </p:ext>
                </p:extLst>
              </p:nvPr>
            </p:nvGraphicFramePr>
            <p:xfrm>
              <a:off x="1181100" y="4185455"/>
              <a:ext cx="7810500" cy="206294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44059"/>
                    <a:gridCol w="5666441"/>
                  </a:tblGrid>
                  <a:tr h="329677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29677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𝐸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29677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𝐸𝐹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𝐷𝐹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 startAt="2"/>
                          </a:pPr>
                          <a:r>
                            <a:rPr lang="en-US" dirty="0" smtClean="0"/>
                            <a:t>Assumed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96566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𝐸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3. </a:t>
                          </a:r>
                          <a:r>
                            <a:rPr lang="en-US" sz="1800" dirty="0" smtClean="0"/>
                            <a:t>If 1 side of a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sz="1800" b="0" i="0" dirty="0" smtClean="0">
                                  <a:latin typeface="Cambria Math"/>
                                </a:rPr>
                                <m:t>Δ</m:t>
                              </m:r>
                            </m:oMath>
                          </a14:m>
                          <a:r>
                            <a:rPr lang="en-US" sz="1800" dirty="0" smtClean="0"/>
                            <a:t> is longer than another side, then the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dirty="0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sz="1800" dirty="0" smtClean="0"/>
                            <a:t> opp. the longer side is larger than the angle opposite the shorter side.</a:t>
                          </a:r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74291286"/>
                  </p:ext>
                </p:extLst>
              </p:nvPr>
            </p:nvGraphicFramePr>
            <p:xfrm>
              <a:off x="1181100" y="4185455"/>
              <a:ext cx="7810500" cy="206294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44059"/>
                    <a:gridCol w="5666441"/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84" t="-108333" r="-263920" b="-37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84" t="-208333" r="-263920" b="-27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 startAt="2"/>
                          </a:pPr>
                          <a:r>
                            <a:rPr lang="en-US" dirty="0" smtClean="0"/>
                            <a:t>Assumed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96566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84" t="-117089" r="-263920" b="-50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7998" t="-117089" b="-506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1143000" y="6273072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Statement 1 &amp; Statement 3 are contradictions.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09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6298</TotalTime>
  <Words>1215</Words>
  <Application>Microsoft Office PowerPoint</Application>
  <PresentationFormat>On-screen Show (4:3)</PresentationFormat>
  <Paragraphs>180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Solstice</vt:lpstr>
      <vt:lpstr>Equation</vt:lpstr>
      <vt:lpstr>Friday, November 9, 2012</vt:lpstr>
      <vt:lpstr>Homework Check</vt:lpstr>
      <vt:lpstr>§5.6 Indirect Proof &amp; Inequalities in Two Triangles</vt:lpstr>
      <vt:lpstr>Example 1.  Given a triangle. Prove that it has, at most, one obtuse angle.</vt:lpstr>
      <vt:lpstr>Example 2.  Prove that there is at most one line through a point that is perpendicular to a given line.</vt:lpstr>
      <vt:lpstr>Theorems</vt:lpstr>
      <vt:lpstr>Theorems</vt:lpstr>
      <vt:lpstr>Monday, November 12, 2012</vt:lpstr>
      <vt:lpstr>Homework Check</vt:lpstr>
      <vt:lpstr>Examples.  Complete each statement with &lt;, &gt;, or =.</vt:lpstr>
      <vt:lpstr>Given: ΔABC Prove: BC &gt; AC</vt:lpstr>
      <vt:lpstr>Quiz Tomorrow</vt:lpstr>
    </vt:vector>
  </TitlesOfParts>
  <Company>Computerphd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November 9, 2010</dc:title>
  <dc:creator>Alexandria Wiltjer</dc:creator>
  <cp:lastModifiedBy>Dria</cp:lastModifiedBy>
  <cp:revision>14</cp:revision>
  <cp:lastPrinted>1601-01-01T00:00:00Z</cp:lastPrinted>
  <dcterms:created xsi:type="dcterms:W3CDTF">2010-11-09T17:51:41Z</dcterms:created>
  <dcterms:modified xsi:type="dcterms:W3CDTF">2012-11-13T00:54:57Z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TC102037731033</vt:lpwstr>
  </property>
</Properties>
</file>